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352" r:id="rId3"/>
    <p:sldId id="344" r:id="rId4"/>
    <p:sldId id="365" r:id="rId5"/>
    <p:sldId id="366" r:id="rId6"/>
    <p:sldId id="367" r:id="rId7"/>
    <p:sldId id="368" r:id="rId8"/>
    <p:sldId id="353" r:id="rId9"/>
    <p:sldId id="361" r:id="rId10"/>
    <p:sldId id="369" r:id="rId11"/>
    <p:sldId id="360" r:id="rId12"/>
    <p:sldId id="362" r:id="rId13"/>
    <p:sldId id="370" r:id="rId14"/>
    <p:sldId id="363" r:id="rId15"/>
    <p:sldId id="364" r:id="rId16"/>
    <p:sldId id="372" r:id="rId17"/>
    <p:sldId id="371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leres" initials="DC" lastIdx="1" clrIdx="0">
    <p:extLst>
      <p:ext uri="{19B8F6BF-5375-455C-9EA6-DF929625EA0E}">
        <p15:presenceInfo xmlns:p15="http://schemas.microsoft.com/office/powerpoint/2012/main" userId="S::david.cleres@epfl.ch::e72f29eb-0d75-482e-94fb-85b0d1878d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AE2B"/>
    <a:srgbClr val="201E44"/>
    <a:srgbClr val="5D7683"/>
    <a:srgbClr val="4E9799"/>
    <a:srgbClr val="DBDBDB"/>
    <a:srgbClr val="DC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0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29" d="100"/>
          <a:sy n="229" d="100"/>
        </p:scale>
        <p:origin x="200" y="15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4DEB3C-60A0-C148-A4C4-1DED253E20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0"/>
            <a:ext cx="2973459" cy="660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9BA4C-9E81-BD49-9D35-35DE65733C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546" y="0"/>
            <a:ext cx="2973454" cy="660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67F1C-366C-E843-AB28-7B3C63BD44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6561D-5559-814C-8E23-F60F92DE7D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1248423"/>
            <a:ext cx="2973459" cy="660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72FAE-8D25-594F-A27C-D3A1ECE44A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546" y="1248423"/>
            <a:ext cx="2973454" cy="660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C2164-1B0F-8D4D-9C80-6F6FA65C3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70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22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87804-7303-3E40-AC83-F8FA69D107D9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22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A568A-248A-2842-B036-CF6014FE7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68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need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them</a:t>
            </a:r>
            <a:r>
              <a:rPr lang="fr-CH" dirty="0"/>
              <a:t> 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CH" dirty="0" err="1"/>
              <a:t>Advice</a:t>
            </a:r>
            <a:r>
              <a:rPr lang="fr-CH" dirty="0"/>
              <a:t> on how to </a:t>
            </a:r>
            <a:r>
              <a:rPr lang="fr-CH" dirty="0" err="1"/>
              <a:t>pursue</a:t>
            </a:r>
            <a:r>
              <a:rPr lang="fr-CH" dirty="0"/>
              <a:t> the </a:t>
            </a:r>
            <a:r>
              <a:rPr lang="fr-CH" dirty="0" err="1"/>
              <a:t>project</a:t>
            </a:r>
            <a:r>
              <a:rPr lang="fr-CH" dirty="0"/>
              <a:t>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CH" dirty="0" err="1"/>
              <a:t>Did</a:t>
            </a:r>
            <a:r>
              <a:rPr lang="fr-CH" dirty="0"/>
              <a:t> I </a:t>
            </a:r>
            <a:r>
              <a:rPr lang="fr-CH" dirty="0" err="1"/>
              <a:t>missed</a:t>
            </a:r>
            <a:r>
              <a:rPr lang="fr-CH" dirty="0"/>
              <a:t> </a:t>
            </a:r>
            <a:r>
              <a:rPr lang="fr-CH" dirty="0" err="1"/>
              <a:t>something</a:t>
            </a:r>
            <a:r>
              <a:rPr lang="fr-CH" dirty="0"/>
              <a:t> in </a:t>
            </a:r>
            <a:r>
              <a:rPr lang="fr-CH" dirty="0" err="1"/>
              <a:t>my</a:t>
            </a:r>
            <a:r>
              <a:rPr lang="fr-CH" dirty="0"/>
              <a:t> </a:t>
            </a:r>
            <a:r>
              <a:rPr lang="fr-CH" dirty="0" err="1"/>
              <a:t>research</a:t>
            </a:r>
            <a:r>
              <a:rPr lang="fr-CH" dirty="0"/>
              <a:t> / </a:t>
            </a:r>
            <a:r>
              <a:rPr lang="fr-CH" dirty="0" err="1"/>
              <a:t>litteture</a:t>
            </a:r>
            <a:r>
              <a:rPr lang="fr-CH" dirty="0"/>
              <a:t> </a:t>
            </a:r>
            <a:r>
              <a:rPr lang="fr-CH" dirty="0" err="1"/>
              <a:t>review</a:t>
            </a:r>
            <a:r>
              <a:rPr lang="fr-CH" dirty="0"/>
              <a:t>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CH" dirty="0"/>
              <a:t>Point of contact in case I have </a:t>
            </a:r>
            <a:r>
              <a:rPr lang="fr-CH" dirty="0" err="1"/>
              <a:t>some</a:t>
            </a:r>
            <a:r>
              <a:rPr lang="fr-CH" dirty="0"/>
              <a:t> questions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35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6E1F-185C-FD48-B670-5147B6C5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20BAA-E293-CB42-ABDD-B299DDA68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0E692-362B-C149-9CDC-C3F5C2B7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EB12-4C9C-9145-8994-5577B78E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E806E-B856-7845-B6DC-25FC9051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D202-214F-804B-996F-406C160F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0FC54-7FA2-CF48-A354-B6EE8D8AA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B2DD0-4885-A541-86CF-231434EA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8F850-3890-3445-8C13-F20506AD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D6B70-22EB-7E46-8263-C2E150D5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90010C-6793-014D-8FA6-C7BDCF5776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A0131-8F97-0A4F-80F8-102D52917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11DEA-C0ED-B547-8B2B-A210673A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2F799-496D-2E4E-ABF7-E5347268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C0F57-BDE0-5540-A635-D02B8D65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2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, wall, computer&#10;&#10;Description automatically generated">
            <a:extLst>
              <a:ext uri="{FF2B5EF4-FFF2-40B4-BE49-F238E27FC236}">
                <a16:creationId xmlns:a16="http://schemas.microsoft.com/office/drawing/2014/main" id="{DED1045F-80F9-4E45-BB10-ED7908C1CA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82" y="0"/>
            <a:ext cx="12185318" cy="8124367"/>
          </a:xfrm>
          <a:prstGeom prst="rect">
            <a:avLst/>
          </a:prstGeom>
        </p:spPr>
      </p:pic>
      <p:sp>
        <p:nvSpPr>
          <p:cNvPr id="11" name="Google Shape;11;p2"/>
          <p:cNvSpPr/>
          <p:nvPr/>
        </p:nvSpPr>
        <p:spPr>
          <a:xfrm>
            <a:off x="772000" y="2560600"/>
            <a:ext cx="72400" cy="158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B08DA-9C97-B848-B67B-AAA5B722F4E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Google Shape;10;p2"/>
          <p:cNvSpPr/>
          <p:nvPr/>
        </p:nvSpPr>
        <p:spPr>
          <a:xfrm>
            <a:off x="6682" y="0"/>
            <a:ext cx="12296273" cy="7204979"/>
          </a:xfrm>
          <a:prstGeom prst="rect">
            <a:avLst/>
          </a:prstGeom>
          <a:solidFill>
            <a:srgbClr val="4E9799">
              <a:alpha val="38824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hasCustomPrompt="1"/>
          </p:nvPr>
        </p:nvSpPr>
        <p:spPr>
          <a:xfrm>
            <a:off x="772000" y="2700583"/>
            <a:ext cx="9402842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fr-CH" dirty="0"/>
              <a:t>Mobile App Design</a:t>
            </a:r>
            <a:br>
              <a:rPr lang="fr-CH" dirty="0"/>
            </a:br>
            <a:r>
              <a:rPr lang="fr-CH" sz="2400" dirty="0" err="1">
                <a:solidFill>
                  <a:srgbClr val="F1AE2B"/>
                </a:solidFill>
              </a:rPr>
              <a:t>Wie</a:t>
            </a:r>
            <a:r>
              <a:rPr lang="fr-CH" sz="2400" dirty="0">
                <a:solidFill>
                  <a:srgbClr val="F1AE2B"/>
                </a:solidFill>
              </a:rPr>
              <a:t> </a:t>
            </a:r>
            <a:r>
              <a:rPr lang="fr-CH" sz="2400" dirty="0" err="1">
                <a:solidFill>
                  <a:srgbClr val="F1AE2B"/>
                </a:solidFill>
              </a:rPr>
              <a:t>entstehen</a:t>
            </a:r>
            <a:r>
              <a:rPr lang="fr-CH" sz="2400" dirty="0">
                <a:solidFill>
                  <a:srgbClr val="F1AE2B"/>
                </a:solidFill>
              </a:rPr>
              <a:t> die Apps, die </a:t>
            </a:r>
            <a:r>
              <a:rPr lang="fr-CH" sz="2400" dirty="0" err="1">
                <a:solidFill>
                  <a:srgbClr val="F1AE2B"/>
                </a:solidFill>
              </a:rPr>
              <a:t>wir</a:t>
            </a:r>
            <a:r>
              <a:rPr lang="fr-CH" sz="2400" dirty="0">
                <a:solidFill>
                  <a:srgbClr val="F1AE2B"/>
                </a:solidFill>
              </a:rPr>
              <a:t> </a:t>
            </a:r>
            <a:r>
              <a:rPr lang="fr-CH" sz="2400" dirty="0" err="1">
                <a:solidFill>
                  <a:srgbClr val="F1AE2B"/>
                </a:solidFill>
              </a:rPr>
              <a:t>täglich</a:t>
            </a:r>
            <a:r>
              <a:rPr lang="fr-CH" sz="2400" dirty="0">
                <a:solidFill>
                  <a:srgbClr val="F1AE2B"/>
                </a:solidFill>
              </a:rPr>
              <a:t> </a:t>
            </a:r>
            <a:r>
              <a:rPr lang="fr-CH" sz="2400" dirty="0" err="1">
                <a:solidFill>
                  <a:srgbClr val="F1AE2B"/>
                </a:solidFill>
              </a:rPr>
              <a:t>nutzen</a:t>
            </a:r>
            <a:r>
              <a:rPr lang="fr-CH" sz="2400" dirty="0">
                <a:solidFill>
                  <a:srgbClr val="F1AE2B"/>
                </a:solidFill>
              </a:rPr>
              <a:t>? </a:t>
            </a:r>
            <a:r>
              <a:rPr lang="fr-CH" dirty="0"/>
              <a:t> </a:t>
            </a:r>
            <a:endParaRPr dirty="0"/>
          </a:p>
        </p:txBody>
      </p:sp>
      <p:sp>
        <p:nvSpPr>
          <p:cNvPr id="14" name="Shape 169">
            <a:extLst>
              <a:ext uri="{FF2B5EF4-FFF2-40B4-BE49-F238E27FC236}">
                <a16:creationId xmlns:a16="http://schemas.microsoft.com/office/drawing/2014/main" id="{F94D9889-9E59-B140-A09D-F5A0064AE6C7}"/>
              </a:ext>
            </a:extLst>
          </p:cNvPr>
          <p:cNvSpPr/>
          <p:nvPr userDrawn="1"/>
        </p:nvSpPr>
        <p:spPr>
          <a:xfrm>
            <a:off x="778792" y="4386966"/>
            <a:ext cx="6815807" cy="1609441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lang="en-US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3200" u="none" strike="noStrike" cap="none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Kantonsschule</a:t>
            </a:r>
            <a:r>
              <a:rPr lang="en-US" sz="3200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</a:t>
            </a:r>
            <a:r>
              <a:rPr lang="en-US" sz="3200" u="none" strike="noStrike" cap="none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Hottingen</a:t>
            </a:r>
            <a:r>
              <a:rPr lang="en-US" sz="3200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(KSH)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3200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13. April 2022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endParaRPr lang="en-US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</a:endParaRPr>
          </a:p>
          <a:p>
            <a:endParaRPr lang="en-US" sz="2400" b="1" u="none" strike="noStrike" cap="none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  <a:sym typeface="Calibri"/>
            </a:endParaRPr>
          </a:p>
          <a:p>
            <a:endParaRPr sz="2667" b="1" u="none" strike="noStrike" cap="none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36C4B-074F-F84B-91A0-17AAA3289477}"/>
              </a:ext>
            </a:extLst>
          </p:cNvPr>
          <p:cNvSpPr txBox="1"/>
          <p:nvPr userDrawn="1"/>
        </p:nvSpPr>
        <p:spPr>
          <a:xfrm>
            <a:off x="8078216" y="5996407"/>
            <a:ext cx="39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GirlsCodeToo | Zürich | 2022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4E3F661-6D49-294B-A61C-221DDF95A6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330398" y="65241"/>
            <a:ext cx="5861602" cy="23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79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-12701" y="-127000"/>
            <a:ext cx="12331701" cy="3585000"/>
          </a:xfrm>
          <a:prstGeom prst="rect">
            <a:avLst/>
          </a:prstGeom>
          <a:solidFill>
            <a:srgbClr val="4E9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b="0" i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D2CBA16-36BB-F34C-94D3-A61C5B53A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330398" y="65241"/>
            <a:ext cx="5861602" cy="2395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686B29-05F7-D54D-AD67-B8EDE06D7CDC}"/>
              </a:ext>
            </a:extLst>
          </p:cNvPr>
          <p:cNvSpPr txBox="1"/>
          <p:nvPr userDrawn="1"/>
        </p:nvSpPr>
        <p:spPr>
          <a:xfrm>
            <a:off x="-12701" y="6637178"/>
            <a:ext cx="5428300" cy="230832"/>
          </a:xfrm>
          <a:prstGeom prst="rect">
            <a:avLst/>
          </a:prstGeom>
          <a:solidFill>
            <a:srgbClr val="4E9799"/>
          </a:solidFill>
        </p:spPr>
        <p:txBody>
          <a:bodyPr wrap="square" rtlCol="0">
            <a:spAutoFit/>
          </a:bodyPr>
          <a:lstStyle/>
          <a:p>
            <a:r>
              <a:rPr lang="en-US" sz="900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GirlsCodeToo | Zürich | 2022</a:t>
            </a:r>
            <a:endParaRPr lang="en-US" sz="900" b="1" i="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2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125900" y="563333"/>
            <a:ext cx="43024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1125900" y="2112933"/>
            <a:ext cx="4356400" cy="4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52396" lvl="0" indent="0">
              <a:spcBef>
                <a:spcPts val="800"/>
              </a:spcBef>
              <a:spcAft>
                <a:spcPts val="0"/>
              </a:spcAft>
              <a:buSzPts val="1800"/>
              <a:buNone/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761981" lvl="1" indent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lang="fr-CH"/>
          </a:p>
          <a:p>
            <a:pPr lvl="1"/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5744664" y="2112933"/>
            <a:ext cx="4356400" cy="4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772000" y="772000"/>
            <a:ext cx="72400" cy="900800"/>
          </a:xfrm>
          <a:prstGeom prst="rect">
            <a:avLst/>
          </a:prstGeom>
          <a:solidFill>
            <a:srgbClr val="4E9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/>
          <p:nvPr/>
        </p:nvSpPr>
        <p:spPr>
          <a:xfrm>
            <a:off x="12051745" y="-88900"/>
            <a:ext cx="229155" cy="7048500"/>
          </a:xfrm>
          <a:prstGeom prst="rect">
            <a:avLst/>
          </a:prstGeom>
          <a:solidFill>
            <a:srgbClr val="4E9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b="0" i="0">
                <a:solidFill>
                  <a:schemeClr val="tx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341E4-DBD1-7242-8B2A-5708EDF99CED}"/>
              </a:ext>
            </a:extLst>
          </p:cNvPr>
          <p:cNvSpPr txBox="1"/>
          <p:nvPr userDrawn="1"/>
        </p:nvSpPr>
        <p:spPr>
          <a:xfrm>
            <a:off x="-12701" y="6637178"/>
            <a:ext cx="5428300" cy="230832"/>
          </a:xfrm>
          <a:prstGeom prst="rect">
            <a:avLst/>
          </a:prstGeom>
          <a:solidFill>
            <a:srgbClr val="4E9799"/>
          </a:solidFill>
        </p:spPr>
        <p:txBody>
          <a:bodyPr wrap="square" rtlCol="0">
            <a:spAutoFit/>
          </a:bodyPr>
          <a:lstStyle/>
          <a:p>
            <a:r>
              <a:rPr lang="en-US" sz="900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GirlsCodeToo | Zürich | 2022</a:t>
            </a:r>
            <a:endParaRPr lang="en-US" sz="900" b="1" i="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F7E90543-F43A-8444-A19E-C4C77092F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63702" y="-425806"/>
            <a:ext cx="5861602" cy="23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C2B9-717C-8B41-91EF-438D71E2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8CBF1-E157-7A49-A590-CD763E2BB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0E463-3DBE-CA4C-A79E-5532BFAA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19655-2496-874B-96B0-B7E9D367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BC1B3-E2C9-FC43-BCF2-746895C4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3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05CB-BFE9-A442-A285-F29C95AE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6EC12-29D0-1947-88E8-D9A662D77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8044-14A9-914D-A2E9-002F2226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5C45A-CD47-3249-ABF0-ABE64E00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7D2C2-603E-6C40-B386-3777BDF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4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2271-DB77-704B-B8C9-56A8F6EE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1DE39-1C43-FC4B-A2BA-3A018E299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62E35-7AEC-484C-A2CF-646728296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07496-C424-9D49-83ED-FBBA9900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5247F-9999-8647-9C86-67A19821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5FA9D-CC14-674E-A708-256D6EE5E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1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48D6-721C-D644-8249-1A20877B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CEDB9-54F5-4944-AD63-B5F614552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FD813-BD8C-CE4A-A91E-A29E230AD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546F6-B59E-F346-B326-7DE103A40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E15F0-0D57-C742-892B-71A47F2E4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AECE06-0BAD-5440-A7ED-3C8C180E9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1E312C-DE3D-F745-ACFC-1A8F65638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CA48B1-20FB-0542-B8B8-97BE8E51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08CD-D09F-9F4C-B2E2-508D0A2B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21DA9-635D-5641-978E-DA35571E9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09858-75D3-4049-89C5-9E323EBB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987AC-CAB2-7F4A-8C40-E44FF9D0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3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B0D43-2740-294A-90E1-64FECCD8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38866-4D48-CD4D-9555-63FA08A5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93CC-060F-2A48-A477-BF8A344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CAC9-87DD-E141-8DFE-58AB1BD8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645E-74CC-9448-ADB8-73C7DB1E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sz="2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sz="2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sz="20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sz="20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7572-91FA-1C48-A41E-414FD75CA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8E171-80AE-1E49-B4DA-5896A9238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388B-822A-8543-80D7-B92CCC1E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927A-6E68-954D-A25A-7927DD47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0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5311-0726-2146-B6FB-91CA2E3A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097E2F-C1F8-F345-8459-F8866B513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CFAEA-093B-F040-A3B8-EF3A4CFED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FB82-5558-CC40-ACCD-23C7DAB3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19C5E-0506-1A41-8645-C0DF28CF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BF77-5CB6-194D-A3AD-AA982EBC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8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C5AA9F-2037-904B-A7D2-4025F652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63AF6-6505-104D-9061-E0B4B34C1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5897E-A9E0-AA4D-B627-0CF22C936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0C125-2532-3641-B876-7455AA778F2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9A611-48EC-E345-9B6E-FE7109E62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73C8-FB9E-FC44-B6B6-A059FA6A5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DD01F-83B9-9C48-84ED-F265EC84A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9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F8xaRkRrujI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892504" y="2235201"/>
            <a:ext cx="10996435" cy="15875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dirty="0"/>
              <a:t>KI </a:t>
            </a:r>
            <a:r>
              <a:rPr lang="en-US" sz="6600" dirty="0" err="1"/>
              <a:t>Anwendungen</a:t>
            </a:r>
            <a:br>
              <a:rPr lang="en-US" sz="6600" dirty="0">
                <a:cs typeface="Calibri Light"/>
              </a:rPr>
            </a:br>
            <a:r>
              <a:rPr lang="en-US" sz="4000" dirty="0">
                <a:solidFill>
                  <a:srgbClr val="F1AE2B"/>
                </a:solidFill>
                <a:cs typeface="Calibri Light"/>
              </a:rPr>
              <a:t>Wie </a:t>
            </a:r>
            <a:r>
              <a:rPr lang="en-US" sz="4000" dirty="0" err="1">
                <a:solidFill>
                  <a:srgbClr val="F1AE2B"/>
                </a:solidFill>
                <a:cs typeface="Calibri Light"/>
              </a:rPr>
              <a:t>können</a:t>
            </a:r>
            <a:r>
              <a:rPr lang="en-US" sz="4000" dirty="0">
                <a:solidFill>
                  <a:srgbClr val="F1AE2B"/>
                </a:solidFill>
                <a:cs typeface="Calibri Light"/>
              </a:rPr>
              <a:t> </a:t>
            </a:r>
            <a:r>
              <a:rPr lang="en-US" sz="4000" dirty="0" err="1">
                <a:solidFill>
                  <a:srgbClr val="F1AE2B"/>
                </a:solidFill>
                <a:cs typeface="Calibri Light"/>
              </a:rPr>
              <a:t>wir</a:t>
            </a:r>
            <a:r>
              <a:rPr lang="en-US" sz="4000" dirty="0">
                <a:solidFill>
                  <a:srgbClr val="F1AE2B"/>
                </a:solidFill>
                <a:cs typeface="Calibri Light"/>
              </a:rPr>
              <a:t> alle KI </a:t>
            </a:r>
            <a:r>
              <a:rPr lang="en-US" sz="4000" dirty="0" err="1">
                <a:solidFill>
                  <a:srgbClr val="F1AE2B"/>
                </a:solidFill>
                <a:cs typeface="Calibri Light"/>
              </a:rPr>
              <a:t>nutzen</a:t>
            </a:r>
            <a:r>
              <a:rPr lang="en-US" sz="4000" dirty="0">
                <a:solidFill>
                  <a:srgbClr val="F1AE2B"/>
                </a:solidFill>
                <a:cs typeface="Calibri Light"/>
              </a:rPr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49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KI in 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Autos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6FCE4-E528-B74B-80DC-3B89B660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3" y="1446150"/>
            <a:ext cx="8291227" cy="476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9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D4C0-E2D0-E44F-BFCC-E23ED952A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260" y="2655800"/>
            <a:ext cx="9402842" cy="1546400"/>
          </a:xfrm>
        </p:spPr>
        <p:txBody>
          <a:bodyPr>
            <a:normAutofit fontScale="90000"/>
          </a:bodyPr>
          <a:lstStyle/>
          <a:p>
            <a:r>
              <a:rPr lang="en-CH" dirty="0"/>
              <a:t>Teil 3:</a:t>
            </a:r>
            <a:br>
              <a:rPr lang="en-CH" dirty="0"/>
            </a:br>
            <a:r>
              <a:rPr lang="en-GB" dirty="0" err="1">
                <a:solidFill>
                  <a:srgbClr val="F1AE2B"/>
                </a:solidFill>
              </a:rPr>
              <a:t>Robotik</a:t>
            </a:r>
            <a:r>
              <a:rPr lang="en-GB" dirty="0">
                <a:solidFill>
                  <a:srgbClr val="F1AE2B"/>
                </a:solidFill>
              </a:rPr>
              <a:t> </a:t>
            </a:r>
            <a:endParaRPr lang="en-CH" dirty="0">
              <a:solidFill>
                <a:srgbClr val="F1AE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0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KI in der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Robotik @home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FD8A4-B521-4E4C-B43E-DDFD61B0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64" y="1983181"/>
            <a:ext cx="7699083" cy="43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3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KI in der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Robotik in Industry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BEA8A-7467-E147-BC94-0087F1097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73" y="2185155"/>
            <a:ext cx="6704763" cy="37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D4C0-E2D0-E44F-BFCC-E23ED952A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260" y="2655800"/>
            <a:ext cx="9402842" cy="1546400"/>
          </a:xfrm>
        </p:spPr>
        <p:txBody>
          <a:bodyPr>
            <a:normAutofit fontScale="90000"/>
          </a:bodyPr>
          <a:lstStyle/>
          <a:p>
            <a:r>
              <a:rPr lang="en-CH" dirty="0"/>
              <a:t>Teil 4:</a:t>
            </a:r>
            <a:br>
              <a:rPr lang="en-CH" dirty="0"/>
            </a:br>
            <a:r>
              <a:rPr lang="en-GB" dirty="0" err="1">
                <a:solidFill>
                  <a:srgbClr val="F1AE2B"/>
                </a:solidFill>
              </a:rPr>
              <a:t>Finanz</a:t>
            </a:r>
            <a:r>
              <a:rPr lang="en-GB" dirty="0">
                <a:solidFill>
                  <a:srgbClr val="F1AE2B"/>
                </a:solidFill>
              </a:rPr>
              <a:t> </a:t>
            </a:r>
            <a:endParaRPr lang="en-CH" dirty="0">
              <a:solidFill>
                <a:srgbClr val="F1AE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0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KI in der 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Finanz - Blockchain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5FE6C-2AE7-F447-9680-5E24E9B64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1"/>
          <a:stretch/>
        </p:blipFill>
        <p:spPr>
          <a:xfrm>
            <a:off x="2438964" y="1861989"/>
            <a:ext cx="7598793" cy="45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2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KI in der 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Finanz - Blockchain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Online Media 2" descr="#kurzerklärt: Was ist eine Blockchain?">
            <a:hlinkClick r:id="" action="ppaction://media"/>
            <a:extLst>
              <a:ext uri="{FF2B5EF4-FFF2-40B4-BE49-F238E27FC236}">
                <a16:creationId xmlns:a16="http://schemas.microsoft.com/office/drawing/2014/main" id="{CA3F9FDD-A63B-6C4B-9D80-01E4850130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79267" y="1945020"/>
            <a:ext cx="8033465" cy="45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900" y="563333"/>
            <a:ext cx="5583658" cy="1143200"/>
          </a:xfrm>
        </p:spPr>
        <p:txBody>
          <a:bodyPr>
            <a:normAutofit fontScale="90000"/>
          </a:bodyPr>
          <a:lstStyle/>
          <a:p>
            <a:r>
              <a:rPr lang="en-CH" dirty="0"/>
              <a:t>KI in der 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Finanz - Forecasting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74051-66FD-EF44-B7BE-83E8DA6D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35" y="2154743"/>
            <a:ext cx="7353329" cy="4139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26CD4-3E9F-4344-8EFA-3B54FF3F428B}"/>
              </a:ext>
            </a:extLst>
          </p:cNvPr>
          <p:cNvSpPr txBox="1"/>
          <p:nvPr/>
        </p:nvSpPr>
        <p:spPr>
          <a:xfrm>
            <a:off x="213756" y="3685913"/>
            <a:ext cx="389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Wie viel ist meine Aktie morgen wert?</a:t>
            </a:r>
          </a:p>
        </p:txBody>
      </p:sp>
    </p:spTree>
    <p:extLst>
      <p:ext uri="{BB962C8B-B14F-4D97-AF65-F5344CB8AC3E}">
        <p14:creationId xmlns:p14="http://schemas.microsoft.com/office/powerpoint/2010/main" val="299070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ctrTitle" idx="4294967295"/>
          </p:nvPr>
        </p:nvSpPr>
        <p:spPr>
          <a:xfrm>
            <a:off x="1047067" y="1882600"/>
            <a:ext cx="7152467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2800" dirty="0" err="1">
                <a:solidFill>
                  <a:srgbClr val="FFFFFF"/>
                </a:solidFill>
              </a:rPr>
              <a:t>Danke</a:t>
            </a:r>
            <a:r>
              <a:rPr lang="en" sz="12800" dirty="0">
                <a:solidFill>
                  <a:srgbClr val="FFFFFF"/>
                </a:solidFill>
              </a:rPr>
              <a:t> you</a:t>
            </a:r>
            <a:endParaRPr sz="12800" dirty="0">
              <a:solidFill>
                <a:srgbClr val="FFFFFF"/>
              </a:solidFill>
            </a:endParaRPr>
          </a:p>
        </p:txBody>
      </p:sp>
      <p:sp>
        <p:nvSpPr>
          <p:cNvPr id="330" name="Google Shape;330;p39"/>
          <p:cNvSpPr txBox="1">
            <a:spLocks noGrp="1"/>
          </p:cNvSpPr>
          <p:nvPr>
            <p:ph type="subTitle" idx="4294967295"/>
          </p:nvPr>
        </p:nvSpPr>
        <p:spPr>
          <a:xfrm>
            <a:off x="1218597" y="3604335"/>
            <a:ext cx="7127235" cy="299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dirty="0" err="1">
                <a:solidFill>
                  <a:srgbClr val="000000"/>
                </a:solidFill>
              </a:rPr>
              <a:t>Fragen</a:t>
            </a:r>
            <a:r>
              <a:rPr lang="en" sz="4800" dirty="0">
                <a:solidFill>
                  <a:srgbClr val="000000"/>
                </a:solidFill>
              </a:rPr>
              <a:t>?</a:t>
            </a:r>
            <a:endParaRPr sz="4800" dirty="0">
              <a:solidFill>
                <a:srgbClr val="000000"/>
              </a:solidFill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96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D4C0-E2D0-E44F-BFCC-E23ED952A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260" y="2655800"/>
            <a:ext cx="9402842" cy="1546400"/>
          </a:xfrm>
        </p:spPr>
        <p:txBody>
          <a:bodyPr>
            <a:normAutofit fontScale="90000"/>
          </a:bodyPr>
          <a:lstStyle/>
          <a:p>
            <a:r>
              <a:rPr lang="en-CH" dirty="0"/>
              <a:t>Teil 1: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Medizin</a:t>
            </a:r>
          </a:p>
        </p:txBody>
      </p:sp>
    </p:spTree>
    <p:extLst>
      <p:ext uri="{BB962C8B-B14F-4D97-AF65-F5344CB8AC3E}">
        <p14:creationId xmlns:p14="http://schemas.microsoft.com/office/powerpoint/2010/main" val="373568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KI in der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Medizin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CA44-E76E-FB4F-ABA3-1427792B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374" y="1306614"/>
            <a:ext cx="6918036" cy="484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KI in der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Medizin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F19C9-D60B-5249-92A3-DB6CF3CB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00" y="2001609"/>
            <a:ext cx="6253874" cy="41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4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KI in der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Medizin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F7A2D-2862-184A-B8FB-6A7D70456F8B}"/>
              </a:ext>
            </a:extLst>
          </p:cNvPr>
          <p:cNvSpPr txBox="1"/>
          <p:nvPr/>
        </p:nvSpPr>
        <p:spPr>
          <a:xfrm>
            <a:off x="776536" y="1983179"/>
            <a:ext cx="87046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Maschinelles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Lernen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in der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Krankheitsdiagnose</a:t>
            </a:r>
            <a:endParaRPr lang="en-GB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F1AE2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Erkennung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von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Hirntumoren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oder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Lungenkrebs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anhand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von CT-Scans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F1AE2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Beurteilung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des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Risikos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eines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plötzlichen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Herzstillstands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oder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anderer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Herzkrankheiten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anhand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von EKG- und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Herz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-MRT-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Bildern</a:t>
            </a:r>
            <a:endParaRPr lang="en-GB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F1AE2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Klassifizierung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von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Hautläsionen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in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Hautbildern</a:t>
            </a:r>
            <a:endParaRPr lang="en-GB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F1AE2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Auffinden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von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Spuren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diabetischer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Retinopathie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in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Augenbildern</a:t>
            </a:r>
            <a:endParaRPr lang="en-GB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Schnellere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Medikamentenentwicklung</a:t>
            </a:r>
            <a:endParaRPr lang="en-GB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Virtuelle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Pflegeassistentin</a:t>
            </a:r>
            <a:endParaRPr lang="en-GB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Personalisierte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Behandlung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anbieten</a:t>
            </a:r>
            <a:endParaRPr lang="en-GB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1763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900" y="563333"/>
            <a:ext cx="6723690" cy="1143200"/>
          </a:xfrm>
        </p:spPr>
        <p:txBody>
          <a:bodyPr>
            <a:normAutofit fontScale="90000"/>
          </a:bodyPr>
          <a:lstStyle/>
          <a:p>
            <a:r>
              <a:rPr lang="en-CH" dirty="0"/>
              <a:t>KI in der Medizin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Beispiel Resmonics AG in Zürich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906D27-1F8D-5E4C-A8D7-475C6F0A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54" y="1861989"/>
            <a:ext cx="4690910" cy="4672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59CC6-6129-744A-8117-9970C255B7E0}"/>
              </a:ext>
            </a:extLst>
          </p:cNvPr>
          <p:cNvSpPr txBox="1"/>
          <p:nvPr/>
        </p:nvSpPr>
        <p:spPr>
          <a:xfrm>
            <a:off x="776536" y="2682024"/>
            <a:ext cx="4884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Evidenzbasierte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digitale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Gesundheitslösungen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für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Lungenkrankheiten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die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für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den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täglichen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Gebrauch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konzipiert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sind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2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900" y="563333"/>
            <a:ext cx="6723690" cy="1143200"/>
          </a:xfrm>
        </p:spPr>
        <p:txBody>
          <a:bodyPr>
            <a:normAutofit fontScale="90000"/>
          </a:bodyPr>
          <a:lstStyle/>
          <a:p>
            <a:r>
              <a:rPr lang="en-CH" dirty="0"/>
              <a:t>KI in der Medizin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Beispiel Resmonics AG in Zürich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text, indoor, person, screenshot&#10;&#10;Description automatically generated">
            <a:extLst>
              <a:ext uri="{FF2B5EF4-FFF2-40B4-BE49-F238E27FC236}">
                <a16:creationId xmlns:a16="http://schemas.microsoft.com/office/drawing/2014/main" id="{D1B0B209-4C97-8C4F-BBB3-9B3DE79C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12" y="1980025"/>
            <a:ext cx="9116291" cy="44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4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D4C0-E2D0-E44F-BFCC-E23ED952A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260" y="2655800"/>
            <a:ext cx="9402842" cy="1546400"/>
          </a:xfrm>
        </p:spPr>
        <p:txBody>
          <a:bodyPr>
            <a:normAutofit fontScale="90000"/>
          </a:bodyPr>
          <a:lstStyle/>
          <a:p>
            <a:r>
              <a:rPr lang="en-CH" dirty="0"/>
              <a:t>Teil 2:</a:t>
            </a:r>
            <a:br>
              <a:rPr lang="en-CH" dirty="0"/>
            </a:br>
            <a:r>
              <a:rPr lang="en-GB" dirty="0" err="1">
                <a:solidFill>
                  <a:srgbClr val="F1AE2B"/>
                </a:solidFill>
              </a:rPr>
              <a:t>Autonomes</a:t>
            </a:r>
            <a:r>
              <a:rPr lang="en-GB" dirty="0">
                <a:solidFill>
                  <a:srgbClr val="F1AE2B"/>
                </a:solidFill>
              </a:rPr>
              <a:t> </a:t>
            </a:r>
            <a:r>
              <a:rPr lang="en-GB" dirty="0" err="1">
                <a:solidFill>
                  <a:srgbClr val="F1AE2B"/>
                </a:solidFill>
              </a:rPr>
              <a:t>Fahren</a:t>
            </a:r>
            <a:endParaRPr lang="en-CH" dirty="0">
              <a:solidFill>
                <a:srgbClr val="F1AE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48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42CD-3DB1-3A49-873D-A39567AC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KI in </a:t>
            </a:r>
            <a:br>
              <a:rPr lang="en-CH" dirty="0"/>
            </a:br>
            <a:r>
              <a:rPr lang="en-CH" dirty="0">
                <a:solidFill>
                  <a:srgbClr val="F1AE2B"/>
                </a:solidFill>
              </a:rPr>
              <a:t>Autos</a:t>
            </a: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0D66DDB4-B935-F94F-AE2E-F7658DC5EFB8}"/>
              </a:ext>
            </a:extLst>
          </p:cNvPr>
          <p:cNvSpPr/>
          <p:nvPr/>
        </p:nvSpPr>
        <p:spPr>
          <a:xfrm>
            <a:off x="776536" y="1538824"/>
            <a:ext cx="897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endParaRPr lang="de-CH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E0531-9EAE-2A4C-86B3-552F178D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9" y="1314449"/>
            <a:ext cx="7477803" cy="49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88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2B92C9820D9B4C806C0C266D7D15C8" ma:contentTypeVersion="15" ma:contentTypeDescription="Create a new document." ma:contentTypeScope="" ma:versionID="cd9fa868cdef5fe4f0a5c1ea96d7cc36">
  <xsd:schema xmlns:xsd="http://www.w3.org/2001/XMLSchema" xmlns:xs="http://www.w3.org/2001/XMLSchema" xmlns:p="http://schemas.microsoft.com/office/2006/metadata/properties" xmlns:ns2="83de6ab4-a54b-45b4-b7dc-573c8bf6cdd7" xmlns:ns3="bf8969b1-aed4-4e29-9448-0b377b7b1f68" targetNamespace="http://schemas.microsoft.com/office/2006/metadata/properties" ma:root="true" ma:fieldsID="1fd835792465d27559d84593e565ca82" ns2:_="" ns3:_="">
    <xsd:import namespace="83de6ab4-a54b-45b4-b7dc-573c8bf6cdd7"/>
    <xsd:import namespace="bf8969b1-aed4-4e29-9448-0b377b7b1f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LengthInSecond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de6ab4-a54b-45b4-b7dc-573c8bf6cd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aaccb79-1a28-4cb0-bc5b-94bb6d2c2be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8969b1-aed4-4e29-9448-0b377b7b1f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8023bd7-6ba7-4728-8c61-8fe9dbfa04f3}" ma:internalName="TaxCatchAll" ma:showField="CatchAllData" ma:web="bf8969b1-aed4-4e29-9448-0b377b7b1f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de6ab4-a54b-45b4-b7dc-573c8bf6cdd7">
      <Terms xmlns="http://schemas.microsoft.com/office/infopath/2007/PartnerControls"/>
    </lcf76f155ced4ddcb4097134ff3c332f>
    <TaxCatchAll xmlns="bf8969b1-aed4-4e29-9448-0b377b7b1f68" xsi:nil="true"/>
  </documentManagement>
</p:properties>
</file>

<file path=customXml/itemProps1.xml><?xml version="1.0" encoding="utf-8"?>
<ds:datastoreItem xmlns:ds="http://schemas.openxmlformats.org/officeDocument/2006/customXml" ds:itemID="{E5451336-4BD6-481E-B35D-6C477B36B547}"/>
</file>

<file path=customXml/itemProps2.xml><?xml version="1.0" encoding="utf-8"?>
<ds:datastoreItem xmlns:ds="http://schemas.openxmlformats.org/officeDocument/2006/customXml" ds:itemID="{5E7DDEE3-E134-4DD9-B6E3-081D62D0AB66}"/>
</file>

<file path=customXml/itemProps3.xml><?xml version="1.0" encoding="utf-8"?>
<ds:datastoreItem xmlns:ds="http://schemas.openxmlformats.org/officeDocument/2006/customXml" ds:itemID="{AEAF58E5-14AE-4110-9E64-271CAF0FF44C}"/>
</file>

<file path=docProps/app.xml><?xml version="1.0" encoding="utf-8"?>
<Properties xmlns="http://schemas.openxmlformats.org/officeDocument/2006/extended-properties" xmlns:vt="http://schemas.openxmlformats.org/officeDocument/2006/docPropsVTypes">
  <TotalTime>5816</TotalTime>
  <Words>213</Words>
  <Application>Microsoft Macintosh PowerPoint</Application>
  <PresentationFormat>Widescreen</PresentationFormat>
  <Paragraphs>34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 Neue Light</vt:lpstr>
      <vt:lpstr>Helvetica Neue Light</vt:lpstr>
      <vt:lpstr>Helvetica Neue Thin</vt:lpstr>
      <vt:lpstr>Office Theme</vt:lpstr>
      <vt:lpstr>KI Anwendungen Wie können wir alle KI nutzen?</vt:lpstr>
      <vt:lpstr>Teil 1: Medizin</vt:lpstr>
      <vt:lpstr>KI in der Medizin</vt:lpstr>
      <vt:lpstr>KI in der Medizin</vt:lpstr>
      <vt:lpstr>KI in der Medizin</vt:lpstr>
      <vt:lpstr>KI in der Medizin Beispiel Resmonics AG in Zürich</vt:lpstr>
      <vt:lpstr>KI in der Medizin Beispiel Resmonics AG in Zürich</vt:lpstr>
      <vt:lpstr>Teil 2: Autonomes Fahren</vt:lpstr>
      <vt:lpstr>KI in  Autos</vt:lpstr>
      <vt:lpstr>KI in  Autos</vt:lpstr>
      <vt:lpstr>Teil 3: Robotik </vt:lpstr>
      <vt:lpstr>KI in der Robotik @home</vt:lpstr>
      <vt:lpstr>KI in der Robotik in Industry</vt:lpstr>
      <vt:lpstr>Teil 4: Finanz </vt:lpstr>
      <vt:lpstr>KI in der  Finanz - Blockchain</vt:lpstr>
      <vt:lpstr>KI in der  Finanz - Blockchain</vt:lpstr>
      <vt:lpstr>KI in der  Finanz - Forecasting</vt:lpstr>
      <vt:lpstr>Danke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NFS – Project 3 – Simulation Risk analysis study proposed by the EPFL Safety Competence Center Group 1</dc:title>
  <dc:creator>David Cleres</dc:creator>
  <cp:lastModifiedBy>David Cleres</cp:lastModifiedBy>
  <cp:revision>106</cp:revision>
  <cp:lastPrinted>2018-12-11T09:15:21Z</cp:lastPrinted>
  <dcterms:created xsi:type="dcterms:W3CDTF">2018-12-10T21:04:41Z</dcterms:created>
  <dcterms:modified xsi:type="dcterms:W3CDTF">2022-04-12T08:22:06Z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0x010100472B92C9820D9B4C806C0C266D7D15C8</vt:lpwstr>
  </property>
</Properties>
</file>